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2"/>
  </p:notesMasterIdLst>
  <p:sldIdLst>
    <p:sldId id="256" r:id="rId2"/>
    <p:sldId id="259" r:id="rId3"/>
    <p:sldId id="267" r:id="rId4"/>
    <p:sldId id="268" r:id="rId5"/>
    <p:sldId id="257" r:id="rId6"/>
    <p:sldId id="295" r:id="rId7"/>
    <p:sldId id="271" r:id="rId8"/>
    <p:sldId id="260" r:id="rId9"/>
    <p:sldId id="326" r:id="rId10"/>
    <p:sldId id="299" r:id="rId11"/>
    <p:sldId id="298" r:id="rId12"/>
    <p:sldId id="327" r:id="rId13"/>
    <p:sldId id="300" r:id="rId14"/>
    <p:sldId id="301" r:id="rId15"/>
    <p:sldId id="303" r:id="rId16"/>
    <p:sldId id="263" r:id="rId17"/>
    <p:sldId id="304" r:id="rId18"/>
    <p:sldId id="305" r:id="rId19"/>
    <p:sldId id="328" r:id="rId20"/>
    <p:sldId id="322" r:id="rId21"/>
    <p:sldId id="321" r:id="rId22"/>
    <p:sldId id="320" r:id="rId23"/>
    <p:sldId id="319" r:id="rId24"/>
    <p:sldId id="318" r:id="rId25"/>
    <p:sldId id="317" r:id="rId26"/>
    <p:sldId id="316" r:id="rId27"/>
    <p:sldId id="315" r:id="rId28"/>
    <p:sldId id="314" r:id="rId29"/>
    <p:sldId id="313" r:id="rId30"/>
    <p:sldId id="312" r:id="rId31"/>
    <p:sldId id="311" r:id="rId32"/>
    <p:sldId id="310" r:id="rId33"/>
    <p:sldId id="309" r:id="rId34"/>
    <p:sldId id="307" r:id="rId35"/>
    <p:sldId id="302" r:id="rId36"/>
    <p:sldId id="325" r:id="rId37"/>
    <p:sldId id="324" r:id="rId38"/>
    <p:sldId id="323" r:id="rId39"/>
    <p:sldId id="306" r:id="rId40"/>
    <p:sldId id="26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>
        <p:scale>
          <a:sx n="100" d="100"/>
          <a:sy n="100" d="100"/>
        </p:scale>
        <p:origin x="3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0B387-0D36-44F3-AEE7-139E0705DB41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8ABB32-3A0B-44A5-8FB3-B81868128417}">
      <dgm:prSet phldrT="[Text]"/>
      <dgm:spPr/>
      <dgm:t>
        <a:bodyPr/>
        <a:lstStyle/>
        <a:p>
          <a:pPr algn="ctr"/>
          <a:r>
            <a:rPr lang="en-US" dirty="0" smtClean="0"/>
            <a:t>M-Climate data loaded into code </a:t>
          </a:r>
          <a:endParaRPr lang="en-US" dirty="0"/>
        </a:p>
      </dgm:t>
    </dgm:pt>
    <dgm:pt modelId="{40098FCF-1854-4907-823B-50EE874FE8B8}" type="parTrans" cxnId="{8471D0E8-D3B8-4777-B9E8-C2D90C25CD19}">
      <dgm:prSet/>
      <dgm:spPr/>
      <dgm:t>
        <a:bodyPr/>
        <a:lstStyle/>
        <a:p>
          <a:pPr algn="ctr"/>
          <a:endParaRPr lang="en-US"/>
        </a:p>
      </dgm:t>
    </dgm:pt>
    <dgm:pt modelId="{B4EC3608-6DB9-43AD-B8C4-5FD99764F29A}" type="sibTrans" cxnId="{8471D0E8-D3B8-4777-B9E8-C2D90C25CD19}">
      <dgm:prSet/>
      <dgm:spPr/>
      <dgm:t>
        <a:bodyPr/>
        <a:lstStyle/>
        <a:p>
          <a:pPr algn="ctr"/>
          <a:endParaRPr lang="en-US"/>
        </a:p>
      </dgm:t>
    </dgm:pt>
    <dgm:pt modelId="{CB2149A9-32FD-42FC-ADEE-D946D87A7DD2}">
      <dgm:prSet phldrT="[Text]"/>
      <dgm:spPr/>
      <dgm:t>
        <a:bodyPr/>
        <a:lstStyle/>
        <a:p>
          <a:pPr algn="ctr"/>
          <a:r>
            <a:rPr lang="en-US" dirty="0" smtClean="0"/>
            <a:t>Find standardized anomaly for each point of forecast ensemble mean*</a:t>
          </a:r>
          <a:endParaRPr lang="en-US" dirty="0"/>
        </a:p>
      </dgm:t>
    </dgm:pt>
    <dgm:pt modelId="{B8BD1D27-5CE3-4808-84ED-D18DC55E861A}" type="parTrans" cxnId="{33422027-1AE3-4115-9C77-80963AF4D7F7}">
      <dgm:prSet/>
      <dgm:spPr/>
      <dgm:t>
        <a:bodyPr/>
        <a:lstStyle/>
        <a:p>
          <a:pPr algn="ctr"/>
          <a:endParaRPr lang="en-US"/>
        </a:p>
      </dgm:t>
    </dgm:pt>
    <dgm:pt modelId="{34BFC455-A000-4CA2-9756-94FB8972C67B}" type="sibTrans" cxnId="{33422027-1AE3-4115-9C77-80963AF4D7F7}">
      <dgm:prSet/>
      <dgm:spPr/>
      <dgm:t>
        <a:bodyPr/>
        <a:lstStyle/>
        <a:p>
          <a:pPr algn="ctr"/>
          <a:endParaRPr lang="en-US"/>
        </a:p>
      </dgm:t>
    </dgm:pt>
    <dgm:pt modelId="{E4661987-9468-4C6E-B075-65C308CCD4D9}">
      <dgm:prSet phldrT="[Text]"/>
      <dgm:spPr/>
      <dgm:t>
        <a:bodyPr/>
        <a:lstStyle/>
        <a:p>
          <a:pPr algn="ctr"/>
          <a:r>
            <a:rPr lang="en-US" dirty="0" smtClean="0"/>
            <a:t>Go through mean M-Climate to find similar anomalous points</a:t>
          </a:r>
          <a:endParaRPr lang="en-US" dirty="0"/>
        </a:p>
      </dgm:t>
    </dgm:pt>
    <dgm:pt modelId="{E34E95D8-B1B6-4413-8EA6-37EB4CFFACE6}" type="parTrans" cxnId="{5A8A0B39-0DC9-4613-BC65-5E4BC7A73F19}">
      <dgm:prSet/>
      <dgm:spPr/>
      <dgm:t>
        <a:bodyPr/>
        <a:lstStyle/>
        <a:p>
          <a:pPr algn="ctr"/>
          <a:endParaRPr lang="en-US"/>
        </a:p>
      </dgm:t>
    </dgm:pt>
    <dgm:pt modelId="{089E8FC1-A5EF-45E0-B6B3-A0033CE3D885}" type="sibTrans" cxnId="{5A8A0B39-0DC9-4613-BC65-5E4BC7A73F19}">
      <dgm:prSet/>
      <dgm:spPr/>
      <dgm:t>
        <a:bodyPr/>
        <a:lstStyle/>
        <a:p>
          <a:pPr algn="ctr"/>
          <a:endParaRPr lang="en-US"/>
        </a:p>
      </dgm:t>
    </dgm:pt>
    <dgm:pt modelId="{65B45D4C-B34C-44DD-B74D-2A57985D64C5}">
      <dgm:prSet phldrT="[Text]"/>
      <dgm:spPr/>
      <dgm:t>
        <a:bodyPr/>
        <a:lstStyle/>
        <a:p>
          <a:pPr algn="ctr"/>
          <a:r>
            <a:rPr lang="en-US" dirty="0" smtClean="0"/>
            <a:t>Take mean of spread cases at each point to form anomaly-based climatology</a:t>
          </a:r>
          <a:endParaRPr lang="en-US" dirty="0"/>
        </a:p>
      </dgm:t>
    </dgm:pt>
    <dgm:pt modelId="{D2FBC867-0599-4333-902C-C278B5AA775C}" type="parTrans" cxnId="{FA654E73-B200-4759-9C5A-3678E92FAB53}">
      <dgm:prSet/>
      <dgm:spPr/>
      <dgm:t>
        <a:bodyPr/>
        <a:lstStyle/>
        <a:p>
          <a:pPr algn="ctr"/>
          <a:endParaRPr lang="en-US"/>
        </a:p>
      </dgm:t>
    </dgm:pt>
    <dgm:pt modelId="{68EA9816-52A3-407B-95D5-62921C2556F5}" type="sibTrans" cxnId="{FA654E73-B200-4759-9C5A-3678E92FAB53}">
      <dgm:prSet/>
      <dgm:spPr/>
      <dgm:t>
        <a:bodyPr/>
        <a:lstStyle/>
        <a:p>
          <a:pPr algn="ctr"/>
          <a:endParaRPr lang="en-US"/>
        </a:p>
      </dgm:t>
    </dgm:pt>
    <dgm:pt modelId="{F5B3574F-9FF5-42E2-9F66-B246C31B91C3}">
      <dgm:prSet phldrT="[Text]"/>
      <dgm:spPr/>
      <dgm:t>
        <a:bodyPr/>
        <a:lstStyle/>
        <a:p>
          <a:pPr algn="ctr"/>
          <a:r>
            <a:rPr lang="en-US" dirty="0" smtClean="0"/>
            <a:t>Output spread standardized anomaly</a:t>
          </a:r>
          <a:endParaRPr lang="en-US" dirty="0"/>
        </a:p>
      </dgm:t>
    </dgm:pt>
    <dgm:pt modelId="{8CF5FD84-ABBE-4066-99FD-CF999E80921D}" type="parTrans" cxnId="{A5224A9E-998C-46FF-BF83-3014B072E4A1}">
      <dgm:prSet/>
      <dgm:spPr/>
      <dgm:t>
        <a:bodyPr/>
        <a:lstStyle/>
        <a:p>
          <a:pPr algn="ctr"/>
          <a:endParaRPr lang="en-US"/>
        </a:p>
      </dgm:t>
    </dgm:pt>
    <dgm:pt modelId="{5BE11DB6-E370-489F-B43A-E4AC18C1B23A}" type="sibTrans" cxnId="{A5224A9E-998C-46FF-BF83-3014B072E4A1}">
      <dgm:prSet/>
      <dgm:spPr/>
      <dgm:t>
        <a:bodyPr/>
        <a:lstStyle/>
        <a:p>
          <a:pPr algn="ctr"/>
          <a:endParaRPr lang="en-US"/>
        </a:p>
      </dgm:t>
    </dgm:pt>
    <dgm:pt modelId="{1DE1AE43-7641-45C2-9973-B42B08193DA7}">
      <dgm:prSet phldrT="[Text]"/>
      <dgm:spPr/>
      <dgm:t>
        <a:bodyPr/>
        <a:lstStyle/>
        <a:p>
          <a:pPr algn="ctr"/>
          <a:r>
            <a:rPr lang="en-US" dirty="0" smtClean="0"/>
            <a:t>For each point with valid anomaly, take spread of that point</a:t>
          </a:r>
          <a:endParaRPr lang="en-US" dirty="0"/>
        </a:p>
      </dgm:t>
    </dgm:pt>
    <dgm:pt modelId="{22758C0B-D861-4E98-8CF0-0DB7C3035BF9}" type="parTrans" cxnId="{740DCAB5-E5B0-4BFE-A032-722AF2594A82}">
      <dgm:prSet/>
      <dgm:spPr/>
      <dgm:t>
        <a:bodyPr/>
        <a:lstStyle/>
        <a:p>
          <a:pPr algn="ctr"/>
          <a:endParaRPr lang="en-US"/>
        </a:p>
      </dgm:t>
    </dgm:pt>
    <dgm:pt modelId="{EC07BE43-EE4C-4FC4-A6C3-27C1CDDDD490}" type="sibTrans" cxnId="{740DCAB5-E5B0-4BFE-A032-722AF2594A82}">
      <dgm:prSet/>
      <dgm:spPr/>
      <dgm:t>
        <a:bodyPr/>
        <a:lstStyle/>
        <a:p>
          <a:pPr algn="ctr"/>
          <a:endParaRPr lang="en-US"/>
        </a:p>
      </dgm:t>
    </dgm:pt>
    <dgm:pt modelId="{732CA7D3-4DCB-4112-BE75-007534234048}" type="pres">
      <dgm:prSet presAssocID="{8220B387-0D36-44F3-AEE7-139E0705DB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A5DC5-0B7F-4FC7-AB43-DB29BDA893DC}" type="pres">
      <dgm:prSet presAssocID="{A28ABB32-3A0B-44A5-8FB3-B8186812841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5FFB-AD0F-4DA2-A911-0A375F90A166}" type="pres">
      <dgm:prSet presAssocID="{B4EC3608-6DB9-43AD-B8C4-5FD99764F29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20D82F5-590A-43BC-ABE8-1E7AF7E59D0F}" type="pres">
      <dgm:prSet presAssocID="{B4EC3608-6DB9-43AD-B8C4-5FD99764F29A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00A5E8E5-DEEB-42A3-A535-B3CA79D86CA5}" type="pres">
      <dgm:prSet presAssocID="{CB2149A9-32FD-42FC-ADEE-D946D87A7DD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8E5AC-7C5A-4110-B662-3397B36E3B51}" type="pres">
      <dgm:prSet presAssocID="{34BFC455-A000-4CA2-9756-94FB8972C67B}" presName="sibTrans" presStyleLbl="sibTrans1D1" presStyleIdx="1" presStyleCnt="5"/>
      <dgm:spPr/>
      <dgm:t>
        <a:bodyPr/>
        <a:lstStyle/>
        <a:p>
          <a:endParaRPr lang="en-US"/>
        </a:p>
      </dgm:t>
    </dgm:pt>
    <dgm:pt modelId="{D115176B-1271-4F0D-BA3A-F25181BE151F}" type="pres">
      <dgm:prSet presAssocID="{34BFC455-A000-4CA2-9756-94FB8972C67B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7A342B63-6963-4061-AE56-70B0D80B5DD1}" type="pres">
      <dgm:prSet presAssocID="{E4661987-9468-4C6E-B075-65C308CCD4D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8729B-AEC1-426C-846F-8C913C702E1C}" type="pres">
      <dgm:prSet presAssocID="{089E8FC1-A5EF-45E0-B6B3-A0033CE3D885}" presName="sibTrans" presStyleLbl="sibTrans1D1" presStyleIdx="2" presStyleCnt="5"/>
      <dgm:spPr/>
      <dgm:t>
        <a:bodyPr/>
        <a:lstStyle/>
        <a:p>
          <a:endParaRPr lang="en-US"/>
        </a:p>
      </dgm:t>
    </dgm:pt>
    <dgm:pt modelId="{E99AC5C8-67B8-49F7-A7D0-D13C56BB892E}" type="pres">
      <dgm:prSet presAssocID="{089E8FC1-A5EF-45E0-B6B3-A0033CE3D885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A9BB5E72-97B1-4639-B1B9-1A01C0B11F25}" type="pres">
      <dgm:prSet presAssocID="{1DE1AE43-7641-45C2-9973-B42B08193DA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40E169-9820-4C4B-BB63-FA2A313D396F}" type="pres">
      <dgm:prSet presAssocID="{EC07BE43-EE4C-4FC4-A6C3-27C1CDDDD490}" presName="sibTrans" presStyleLbl="sibTrans1D1" presStyleIdx="3" presStyleCnt="5"/>
      <dgm:spPr/>
      <dgm:t>
        <a:bodyPr/>
        <a:lstStyle/>
        <a:p>
          <a:endParaRPr lang="en-US"/>
        </a:p>
      </dgm:t>
    </dgm:pt>
    <dgm:pt modelId="{3C9ABB50-5A16-4F55-BD27-199488D6F7BB}" type="pres">
      <dgm:prSet presAssocID="{EC07BE43-EE4C-4FC4-A6C3-27C1CDDDD490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3DC05C35-359A-4C04-91B0-D2467DC4A4A2}" type="pres">
      <dgm:prSet presAssocID="{65B45D4C-B34C-44DD-B74D-2A57985D64C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EECC4-C464-427C-BDBD-B8917F70B34D}" type="pres">
      <dgm:prSet presAssocID="{68EA9816-52A3-407B-95D5-62921C2556F5}" presName="sibTrans" presStyleLbl="sibTrans1D1" presStyleIdx="4" presStyleCnt="5"/>
      <dgm:spPr/>
      <dgm:t>
        <a:bodyPr/>
        <a:lstStyle/>
        <a:p>
          <a:endParaRPr lang="en-US"/>
        </a:p>
      </dgm:t>
    </dgm:pt>
    <dgm:pt modelId="{6B3BF897-5081-4161-8EA7-16DE902D72A3}" type="pres">
      <dgm:prSet presAssocID="{68EA9816-52A3-407B-95D5-62921C2556F5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E179013D-DD2B-46E9-BD7A-DD27A8DA8000}" type="pres">
      <dgm:prSet presAssocID="{F5B3574F-9FF5-42E2-9F66-B246C31B91C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2FA9F1-DE00-4CA5-83D5-9AB5CD64FCC3}" type="presOf" srcId="{65B45D4C-B34C-44DD-B74D-2A57985D64C5}" destId="{3DC05C35-359A-4C04-91B0-D2467DC4A4A2}" srcOrd="0" destOrd="0" presId="urn:microsoft.com/office/officeart/2005/8/layout/bProcess3"/>
    <dgm:cxn modelId="{BB842B43-E1C9-47D1-8482-6ABB5A4EFC14}" type="presOf" srcId="{8220B387-0D36-44F3-AEE7-139E0705DB41}" destId="{732CA7D3-4DCB-4112-BE75-007534234048}" srcOrd="0" destOrd="0" presId="urn:microsoft.com/office/officeart/2005/8/layout/bProcess3"/>
    <dgm:cxn modelId="{33422027-1AE3-4115-9C77-80963AF4D7F7}" srcId="{8220B387-0D36-44F3-AEE7-139E0705DB41}" destId="{CB2149A9-32FD-42FC-ADEE-D946D87A7DD2}" srcOrd="1" destOrd="0" parTransId="{B8BD1D27-5CE3-4808-84ED-D18DC55E861A}" sibTransId="{34BFC455-A000-4CA2-9756-94FB8972C67B}"/>
    <dgm:cxn modelId="{3A376EDA-BDC1-4EAA-92A7-5D7C6659CB50}" type="presOf" srcId="{F5B3574F-9FF5-42E2-9F66-B246C31B91C3}" destId="{E179013D-DD2B-46E9-BD7A-DD27A8DA8000}" srcOrd="0" destOrd="0" presId="urn:microsoft.com/office/officeart/2005/8/layout/bProcess3"/>
    <dgm:cxn modelId="{326A7E47-57E8-4713-A30B-F711F85AAE36}" type="presOf" srcId="{34BFC455-A000-4CA2-9756-94FB8972C67B}" destId="{D115176B-1271-4F0D-BA3A-F25181BE151F}" srcOrd="1" destOrd="0" presId="urn:microsoft.com/office/officeart/2005/8/layout/bProcess3"/>
    <dgm:cxn modelId="{DA798E38-16EE-410E-9D26-9BE77EEA1E5A}" type="presOf" srcId="{E4661987-9468-4C6E-B075-65C308CCD4D9}" destId="{7A342B63-6963-4061-AE56-70B0D80B5DD1}" srcOrd="0" destOrd="0" presId="urn:microsoft.com/office/officeart/2005/8/layout/bProcess3"/>
    <dgm:cxn modelId="{6AAB0AF6-4F6E-4945-8933-9AB3D6685918}" type="presOf" srcId="{68EA9816-52A3-407B-95D5-62921C2556F5}" destId="{6B3BF897-5081-4161-8EA7-16DE902D72A3}" srcOrd="1" destOrd="0" presId="urn:microsoft.com/office/officeart/2005/8/layout/bProcess3"/>
    <dgm:cxn modelId="{740DCAB5-E5B0-4BFE-A032-722AF2594A82}" srcId="{8220B387-0D36-44F3-AEE7-139E0705DB41}" destId="{1DE1AE43-7641-45C2-9973-B42B08193DA7}" srcOrd="3" destOrd="0" parTransId="{22758C0B-D861-4E98-8CF0-0DB7C3035BF9}" sibTransId="{EC07BE43-EE4C-4FC4-A6C3-27C1CDDDD490}"/>
    <dgm:cxn modelId="{80B6D7E7-9AD9-4D33-80CA-F41AC8EA61E0}" type="presOf" srcId="{B4EC3608-6DB9-43AD-B8C4-5FD99764F29A}" destId="{E20D82F5-590A-43BC-ABE8-1E7AF7E59D0F}" srcOrd="1" destOrd="0" presId="urn:microsoft.com/office/officeart/2005/8/layout/bProcess3"/>
    <dgm:cxn modelId="{A776981E-034F-43ED-A48C-B2B8AA9B06D5}" type="presOf" srcId="{CB2149A9-32FD-42FC-ADEE-D946D87A7DD2}" destId="{00A5E8E5-DEEB-42A3-A535-B3CA79D86CA5}" srcOrd="0" destOrd="0" presId="urn:microsoft.com/office/officeart/2005/8/layout/bProcess3"/>
    <dgm:cxn modelId="{4FE5A443-15FF-4BC6-8189-CB1B0D2CB4AA}" type="presOf" srcId="{EC07BE43-EE4C-4FC4-A6C3-27C1CDDDD490}" destId="{3C9ABB50-5A16-4F55-BD27-199488D6F7BB}" srcOrd="1" destOrd="0" presId="urn:microsoft.com/office/officeart/2005/8/layout/bProcess3"/>
    <dgm:cxn modelId="{1B227528-55F8-4B0F-B2E9-2BF3D2AACC68}" type="presOf" srcId="{34BFC455-A000-4CA2-9756-94FB8972C67B}" destId="{3018E5AC-7C5A-4110-B662-3397B36E3B51}" srcOrd="0" destOrd="0" presId="urn:microsoft.com/office/officeart/2005/8/layout/bProcess3"/>
    <dgm:cxn modelId="{7B83BF60-438A-4BAC-9D42-A92266C16C05}" type="presOf" srcId="{A28ABB32-3A0B-44A5-8FB3-B81868128417}" destId="{DBEA5DC5-0B7F-4FC7-AB43-DB29BDA893DC}" srcOrd="0" destOrd="0" presId="urn:microsoft.com/office/officeart/2005/8/layout/bProcess3"/>
    <dgm:cxn modelId="{95623D2F-B0E3-4E36-A923-D691F73EDEF5}" type="presOf" srcId="{089E8FC1-A5EF-45E0-B6B3-A0033CE3D885}" destId="{2818729B-AEC1-426C-846F-8C913C702E1C}" srcOrd="0" destOrd="0" presId="urn:microsoft.com/office/officeart/2005/8/layout/bProcess3"/>
    <dgm:cxn modelId="{8471D0E8-D3B8-4777-B9E8-C2D90C25CD19}" srcId="{8220B387-0D36-44F3-AEE7-139E0705DB41}" destId="{A28ABB32-3A0B-44A5-8FB3-B81868128417}" srcOrd="0" destOrd="0" parTransId="{40098FCF-1854-4907-823B-50EE874FE8B8}" sibTransId="{B4EC3608-6DB9-43AD-B8C4-5FD99764F29A}"/>
    <dgm:cxn modelId="{CCD1D5DC-8873-40A7-9518-22EC401EE83D}" type="presOf" srcId="{EC07BE43-EE4C-4FC4-A6C3-27C1CDDDD490}" destId="{1240E169-9820-4C4B-BB63-FA2A313D396F}" srcOrd="0" destOrd="0" presId="urn:microsoft.com/office/officeart/2005/8/layout/bProcess3"/>
    <dgm:cxn modelId="{A5224A9E-998C-46FF-BF83-3014B072E4A1}" srcId="{8220B387-0D36-44F3-AEE7-139E0705DB41}" destId="{F5B3574F-9FF5-42E2-9F66-B246C31B91C3}" srcOrd="5" destOrd="0" parTransId="{8CF5FD84-ABBE-4066-99FD-CF999E80921D}" sibTransId="{5BE11DB6-E370-489F-B43A-E4AC18C1B23A}"/>
    <dgm:cxn modelId="{2A519583-0B77-46E8-B1EF-71AC8294ABAC}" type="presOf" srcId="{B4EC3608-6DB9-43AD-B8C4-5FD99764F29A}" destId="{590D5FFB-AD0F-4DA2-A911-0A375F90A166}" srcOrd="0" destOrd="0" presId="urn:microsoft.com/office/officeart/2005/8/layout/bProcess3"/>
    <dgm:cxn modelId="{DE45370D-0EC7-41AD-8F3A-292BFB3F13F0}" type="presOf" srcId="{089E8FC1-A5EF-45E0-B6B3-A0033CE3D885}" destId="{E99AC5C8-67B8-49F7-A7D0-D13C56BB892E}" srcOrd="1" destOrd="0" presId="urn:microsoft.com/office/officeart/2005/8/layout/bProcess3"/>
    <dgm:cxn modelId="{5A8A0B39-0DC9-4613-BC65-5E4BC7A73F19}" srcId="{8220B387-0D36-44F3-AEE7-139E0705DB41}" destId="{E4661987-9468-4C6E-B075-65C308CCD4D9}" srcOrd="2" destOrd="0" parTransId="{E34E95D8-B1B6-4413-8EA6-37EB4CFFACE6}" sibTransId="{089E8FC1-A5EF-45E0-B6B3-A0033CE3D885}"/>
    <dgm:cxn modelId="{FA654E73-B200-4759-9C5A-3678E92FAB53}" srcId="{8220B387-0D36-44F3-AEE7-139E0705DB41}" destId="{65B45D4C-B34C-44DD-B74D-2A57985D64C5}" srcOrd="4" destOrd="0" parTransId="{D2FBC867-0599-4333-902C-C278B5AA775C}" sibTransId="{68EA9816-52A3-407B-95D5-62921C2556F5}"/>
    <dgm:cxn modelId="{4E9DF536-5AEF-4522-8916-CD914B3780B6}" type="presOf" srcId="{1DE1AE43-7641-45C2-9973-B42B08193DA7}" destId="{A9BB5E72-97B1-4639-B1B9-1A01C0B11F25}" srcOrd="0" destOrd="0" presId="urn:microsoft.com/office/officeart/2005/8/layout/bProcess3"/>
    <dgm:cxn modelId="{C577AE72-95FA-4C11-A2FE-9CF723AE2CE4}" type="presOf" srcId="{68EA9816-52A3-407B-95D5-62921C2556F5}" destId="{7DAEECC4-C464-427C-BDBD-B8917F70B34D}" srcOrd="0" destOrd="0" presId="urn:microsoft.com/office/officeart/2005/8/layout/bProcess3"/>
    <dgm:cxn modelId="{9EDDF643-714F-469D-B41D-0DE5D264FE29}" type="presParOf" srcId="{732CA7D3-4DCB-4112-BE75-007534234048}" destId="{DBEA5DC5-0B7F-4FC7-AB43-DB29BDA893DC}" srcOrd="0" destOrd="0" presId="urn:microsoft.com/office/officeart/2005/8/layout/bProcess3"/>
    <dgm:cxn modelId="{DA718A22-99D4-4757-8633-92FD39AF6EC6}" type="presParOf" srcId="{732CA7D3-4DCB-4112-BE75-007534234048}" destId="{590D5FFB-AD0F-4DA2-A911-0A375F90A166}" srcOrd="1" destOrd="0" presId="urn:microsoft.com/office/officeart/2005/8/layout/bProcess3"/>
    <dgm:cxn modelId="{A218D946-94F1-4337-82F5-44B45C2EE37E}" type="presParOf" srcId="{590D5FFB-AD0F-4DA2-A911-0A375F90A166}" destId="{E20D82F5-590A-43BC-ABE8-1E7AF7E59D0F}" srcOrd="0" destOrd="0" presId="urn:microsoft.com/office/officeart/2005/8/layout/bProcess3"/>
    <dgm:cxn modelId="{54FBCA34-C45B-4340-91A5-92C7F8D5F302}" type="presParOf" srcId="{732CA7D3-4DCB-4112-BE75-007534234048}" destId="{00A5E8E5-DEEB-42A3-A535-B3CA79D86CA5}" srcOrd="2" destOrd="0" presId="urn:microsoft.com/office/officeart/2005/8/layout/bProcess3"/>
    <dgm:cxn modelId="{29A3306D-A0E0-453E-9E6E-A5E16AEB0177}" type="presParOf" srcId="{732CA7D3-4DCB-4112-BE75-007534234048}" destId="{3018E5AC-7C5A-4110-B662-3397B36E3B51}" srcOrd="3" destOrd="0" presId="urn:microsoft.com/office/officeart/2005/8/layout/bProcess3"/>
    <dgm:cxn modelId="{8CC0C57F-A100-49C0-8ABA-772C42EB3279}" type="presParOf" srcId="{3018E5AC-7C5A-4110-B662-3397B36E3B51}" destId="{D115176B-1271-4F0D-BA3A-F25181BE151F}" srcOrd="0" destOrd="0" presId="urn:microsoft.com/office/officeart/2005/8/layout/bProcess3"/>
    <dgm:cxn modelId="{C4C07408-6038-44FC-A966-9F06BB8B63AD}" type="presParOf" srcId="{732CA7D3-4DCB-4112-BE75-007534234048}" destId="{7A342B63-6963-4061-AE56-70B0D80B5DD1}" srcOrd="4" destOrd="0" presId="urn:microsoft.com/office/officeart/2005/8/layout/bProcess3"/>
    <dgm:cxn modelId="{4F01B9B5-585A-47D9-81B4-774C91CDEC8F}" type="presParOf" srcId="{732CA7D3-4DCB-4112-BE75-007534234048}" destId="{2818729B-AEC1-426C-846F-8C913C702E1C}" srcOrd="5" destOrd="0" presId="urn:microsoft.com/office/officeart/2005/8/layout/bProcess3"/>
    <dgm:cxn modelId="{F9BA868F-4248-4DD7-BCE5-8EF555FD0FF3}" type="presParOf" srcId="{2818729B-AEC1-426C-846F-8C913C702E1C}" destId="{E99AC5C8-67B8-49F7-A7D0-D13C56BB892E}" srcOrd="0" destOrd="0" presId="urn:microsoft.com/office/officeart/2005/8/layout/bProcess3"/>
    <dgm:cxn modelId="{E57BA7C9-F91F-44FD-8777-2B630D149DC3}" type="presParOf" srcId="{732CA7D3-4DCB-4112-BE75-007534234048}" destId="{A9BB5E72-97B1-4639-B1B9-1A01C0B11F25}" srcOrd="6" destOrd="0" presId="urn:microsoft.com/office/officeart/2005/8/layout/bProcess3"/>
    <dgm:cxn modelId="{FA233FC2-B03D-4EE2-9940-D48E045FD62C}" type="presParOf" srcId="{732CA7D3-4DCB-4112-BE75-007534234048}" destId="{1240E169-9820-4C4B-BB63-FA2A313D396F}" srcOrd="7" destOrd="0" presId="urn:microsoft.com/office/officeart/2005/8/layout/bProcess3"/>
    <dgm:cxn modelId="{C6263104-667F-46A9-88C8-2B34A2103499}" type="presParOf" srcId="{1240E169-9820-4C4B-BB63-FA2A313D396F}" destId="{3C9ABB50-5A16-4F55-BD27-199488D6F7BB}" srcOrd="0" destOrd="0" presId="urn:microsoft.com/office/officeart/2005/8/layout/bProcess3"/>
    <dgm:cxn modelId="{87537D9C-2D8A-4515-B9DD-80E9F3FF77B8}" type="presParOf" srcId="{732CA7D3-4DCB-4112-BE75-007534234048}" destId="{3DC05C35-359A-4C04-91B0-D2467DC4A4A2}" srcOrd="8" destOrd="0" presId="urn:microsoft.com/office/officeart/2005/8/layout/bProcess3"/>
    <dgm:cxn modelId="{435FA7AC-5EB3-4CFD-9C88-642EB49CC7DF}" type="presParOf" srcId="{732CA7D3-4DCB-4112-BE75-007534234048}" destId="{7DAEECC4-C464-427C-BDBD-B8917F70B34D}" srcOrd="9" destOrd="0" presId="urn:microsoft.com/office/officeart/2005/8/layout/bProcess3"/>
    <dgm:cxn modelId="{8F865B28-CC82-40BC-9DC8-4CFD554D3E92}" type="presParOf" srcId="{7DAEECC4-C464-427C-BDBD-B8917F70B34D}" destId="{6B3BF897-5081-4161-8EA7-16DE902D72A3}" srcOrd="0" destOrd="0" presId="urn:microsoft.com/office/officeart/2005/8/layout/bProcess3"/>
    <dgm:cxn modelId="{D31D2CFB-9595-483D-9412-4A532F356B5E}" type="presParOf" srcId="{732CA7D3-4DCB-4112-BE75-007534234048}" destId="{E179013D-DD2B-46E9-BD7A-DD27A8DA800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D5FFB-AD0F-4DA2-A911-0A375F90A166}">
      <dsp:nvSpPr>
        <dsp:cNvPr id="0" name=""/>
        <dsp:cNvSpPr/>
      </dsp:nvSpPr>
      <dsp:spPr>
        <a:xfrm>
          <a:off x="2581923" y="732421"/>
          <a:ext cx="5620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0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48147" y="775177"/>
        <a:ext cx="29634" cy="5926"/>
      </dsp:txXfrm>
    </dsp:sp>
    <dsp:sp modelId="{DBEA5DC5-0B7F-4FC7-AB43-DB29BDA893DC}">
      <dsp:nvSpPr>
        <dsp:cNvPr id="0" name=""/>
        <dsp:cNvSpPr/>
      </dsp:nvSpPr>
      <dsp:spPr>
        <a:xfrm>
          <a:off x="6845" y="5077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M-Climate data loaded into code </a:t>
          </a:r>
          <a:endParaRPr lang="en-US" sz="2100" kern="1200" dirty="0"/>
        </a:p>
      </dsp:txBody>
      <dsp:txXfrm>
        <a:off x="6845" y="5077"/>
        <a:ext cx="2576877" cy="1546126"/>
      </dsp:txXfrm>
    </dsp:sp>
    <dsp:sp modelId="{3018E5AC-7C5A-4110-B662-3397B36E3B51}">
      <dsp:nvSpPr>
        <dsp:cNvPr id="0" name=""/>
        <dsp:cNvSpPr/>
      </dsp:nvSpPr>
      <dsp:spPr>
        <a:xfrm>
          <a:off x="5751482" y="732421"/>
          <a:ext cx="5620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0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17706" y="775177"/>
        <a:ext cx="29634" cy="5926"/>
      </dsp:txXfrm>
    </dsp:sp>
    <dsp:sp modelId="{00A5E8E5-DEEB-42A3-A535-B3CA79D86CA5}">
      <dsp:nvSpPr>
        <dsp:cNvPr id="0" name=""/>
        <dsp:cNvSpPr/>
      </dsp:nvSpPr>
      <dsp:spPr>
        <a:xfrm>
          <a:off x="3176405" y="5077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Find standardized anomaly for each point of forecast ensemble mean*</a:t>
          </a:r>
          <a:endParaRPr lang="en-US" sz="2100" kern="1200" dirty="0"/>
        </a:p>
      </dsp:txBody>
      <dsp:txXfrm>
        <a:off x="3176405" y="5077"/>
        <a:ext cx="2576877" cy="1546126"/>
      </dsp:txXfrm>
    </dsp:sp>
    <dsp:sp modelId="{2818729B-AEC1-426C-846F-8C913C702E1C}">
      <dsp:nvSpPr>
        <dsp:cNvPr id="0" name=""/>
        <dsp:cNvSpPr/>
      </dsp:nvSpPr>
      <dsp:spPr>
        <a:xfrm>
          <a:off x="1295284" y="1549404"/>
          <a:ext cx="6339119" cy="562081"/>
        </a:xfrm>
        <a:custGeom>
          <a:avLst/>
          <a:gdLst/>
          <a:ahLst/>
          <a:cxnLst/>
          <a:rect l="0" t="0" r="0" b="0"/>
          <a:pathLst>
            <a:path>
              <a:moveTo>
                <a:pt x="6339119" y="0"/>
              </a:moveTo>
              <a:lnTo>
                <a:pt x="6339119" y="298140"/>
              </a:lnTo>
              <a:lnTo>
                <a:pt x="0" y="298140"/>
              </a:lnTo>
              <a:lnTo>
                <a:pt x="0" y="5620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5674" y="1827482"/>
        <a:ext cx="318338" cy="5926"/>
      </dsp:txXfrm>
    </dsp:sp>
    <dsp:sp modelId="{7A342B63-6963-4061-AE56-70B0D80B5DD1}">
      <dsp:nvSpPr>
        <dsp:cNvPr id="0" name=""/>
        <dsp:cNvSpPr/>
      </dsp:nvSpPr>
      <dsp:spPr>
        <a:xfrm>
          <a:off x="6345964" y="5077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 through mean M-Climate to find similar anomalous points</a:t>
          </a:r>
          <a:endParaRPr lang="en-US" sz="2100" kern="1200" dirty="0"/>
        </a:p>
      </dsp:txBody>
      <dsp:txXfrm>
        <a:off x="6345964" y="5077"/>
        <a:ext cx="2576877" cy="1546126"/>
      </dsp:txXfrm>
    </dsp:sp>
    <dsp:sp modelId="{1240E169-9820-4C4B-BB63-FA2A313D396F}">
      <dsp:nvSpPr>
        <dsp:cNvPr id="0" name=""/>
        <dsp:cNvSpPr/>
      </dsp:nvSpPr>
      <dsp:spPr>
        <a:xfrm>
          <a:off x="2581923" y="2871229"/>
          <a:ext cx="5620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0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48147" y="2913986"/>
        <a:ext cx="29634" cy="5926"/>
      </dsp:txXfrm>
    </dsp:sp>
    <dsp:sp modelId="{A9BB5E72-97B1-4639-B1B9-1A01C0B11F25}">
      <dsp:nvSpPr>
        <dsp:cNvPr id="0" name=""/>
        <dsp:cNvSpPr/>
      </dsp:nvSpPr>
      <dsp:spPr>
        <a:xfrm>
          <a:off x="6845" y="2143886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For each point with valid anomaly, take spread of that point</a:t>
          </a:r>
          <a:endParaRPr lang="en-US" sz="2100" kern="1200" dirty="0"/>
        </a:p>
      </dsp:txBody>
      <dsp:txXfrm>
        <a:off x="6845" y="2143886"/>
        <a:ext cx="2576877" cy="1546126"/>
      </dsp:txXfrm>
    </dsp:sp>
    <dsp:sp modelId="{7DAEECC4-C464-427C-BDBD-B8917F70B34D}">
      <dsp:nvSpPr>
        <dsp:cNvPr id="0" name=""/>
        <dsp:cNvSpPr/>
      </dsp:nvSpPr>
      <dsp:spPr>
        <a:xfrm>
          <a:off x="5751482" y="2871229"/>
          <a:ext cx="5620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0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17706" y="2913986"/>
        <a:ext cx="29634" cy="5926"/>
      </dsp:txXfrm>
    </dsp:sp>
    <dsp:sp modelId="{3DC05C35-359A-4C04-91B0-D2467DC4A4A2}">
      <dsp:nvSpPr>
        <dsp:cNvPr id="0" name=""/>
        <dsp:cNvSpPr/>
      </dsp:nvSpPr>
      <dsp:spPr>
        <a:xfrm>
          <a:off x="3176405" y="2143886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Take mean of spread cases at each point to form anomaly-based climatology</a:t>
          </a:r>
          <a:endParaRPr lang="en-US" sz="2100" kern="1200" dirty="0"/>
        </a:p>
      </dsp:txBody>
      <dsp:txXfrm>
        <a:off x="3176405" y="2143886"/>
        <a:ext cx="2576877" cy="1546126"/>
      </dsp:txXfrm>
    </dsp:sp>
    <dsp:sp modelId="{E179013D-DD2B-46E9-BD7A-DD27A8DA8000}">
      <dsp:nvSpPr>
        <dsp:cNvPr id="0" name=""/>
        <dsp:cNvSpPr/>
      </dsp:nvSpPr>
      <dsp:spPr>
        <a:xfrm>
          <a:off x="6345964" y="2143886"/>
          <a:ext cx="2576877" cy="1546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Output spread standardized anomaly</a:t>
          </a:r>
          <a:endParaRPr lang="en-US" sz="2100" kern="1200" dirty="0"/>
        </a:p>
      </dsp:txBody>
      <dsp:txXfrm>
        <a:off x="6345964" y="2143886"/>
        <a:ext cx="2576877" cy="1546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AE12A-68F9-4B0D-BD62-CBBBD02DB80F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263EC-F4A8-43FF-8DDF-21BD3FEF7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4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4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9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7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7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05FF1-1390-4254-BDBB-86C57AF6EC40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83B4-7891-4DA6-AD5A-44DC5FAC8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Taylor.Mandelbaum@stonybrook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62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Model Climatology to Develop a Confidence Metric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Taylor </a:t>
            </a:r>
            <a:r>
              <a:rPr lang="en-US" dirty="0" err="1" smtClean="0"/>
              <a:t>Mandelbaum</a:t>
            </a:r>
            <a:r>
              <a:rPr lang="en-US" dirty="0" smtClean="0"/>
              <a:t>, School of Marine and Atmospheric Sciences, Stony Brook, NY </a:t>
            </a:r>
          </a:p>
          <a:p>
            <a:r>
              <a:rPr lang="en-US" dirty="0" smtClean="0"/>
              <a:t>Brian Colle, School of Marine and Atmospheric Sciences, Stony Brook, NY </a:t>
            </a:r>
          </a:p>
          <a:p>
            <a:r>
              <a:rPr lang="en-US" dirty="0" smtClean="0"/>
              <a:t>Trevor Alcott, Earth Systems Research Laboratory, Boulder, CO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3215" y="6087395"/>
            <a:ext cx="450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This work is supported by NOAA-CSTAR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56" y="1298560"/>
            <a:ext cx="4481165" cy="51142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06" y="-288758"/>
            <a:ext cx="7886700" cy="1472315"/>
          </a:xfrm>
        </p:spPr>
        <p:txBody>
          <a:bodyPr/>
          <a:lstStyle/>
          <a:p>
            <a:r>
              <a:rPr lang="en-US" dirty="0" smtClean="0"/>
              <a:t>Using Mean Pressure Anomaly 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78" y="1068554"/>
            <a:ext cx="4639322" cy="534427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9106" y="776047"/>
            <a:ext cx="4180856" cy="25620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Areas about the center of a low will have high spread due to typical </a:t>
            </a:r>
            <a:r>
              <a:rPr lang="en-US" dirty="0" err="1" smtClean="0"/>
              <a:t>ens</a:t>
            </a:r>
            <a:r>
              <a:rPr lang="en-US" dirty="0" smtClean="0"/>
              <a:t> reasons (location, speed, strength,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Can create a modified climatology of similar anomalies to compare against.</a:t>
            </a:r>
            <a:endParaRPr lang="en-US" sz="2200" dirty="0" smtClean="0"/>
          </a:p>
          <a:p>
            <a:r>
              <a:rPr lang="en-US" sz="2900" dirty="0" smtClean="0"/>
              <a:t>Pictured: 05 Jan 1996 00z 72h valid 00z 08 Jan 1996 (Reforecast2)</a:t>
            </a:r>
            <a:endParaRPr lang="en-US" sz="2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t="6115" r="19480"/>
          <a:stretch/>
        </p:blipFill>
        <p:spPr>
          <a:xfrm>
            <a:off x="786959" y="3089545"/>
            <a:ext cx="3206554" cy="3863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9962" y="929228"/>
            <a:ext cx="42902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Standardized MSLP Anomaly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6168" y="929228"/>
            <a:ext cx="42902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Standardized Spread Anomaly (MSLP)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18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88" y="1262940"/>
            <a:ext cx="4563112" cy="506800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62" y="1076215"/>
            <a:ext cx="5029902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38" y="-190508"/>
            <a:ext cx="7886700" cy="1325563"/>
          </a:xfrm>
        </p:spPr>
        <p:txBody>
          <a:bodyPr/>
          <a:lstStyle/>
          <a:p>
            <a:r>
              <a:rPr lang="en-US" dirty="0"/>
              <a:t>Using Gradient Anomaly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32" y="724561"/>
            <a:ext cx="4180856" cy="2269421"/>
          </a:xfrm>
        </p:spPr>
        <p:txBody>
          <a:bodyPr>
            <a:noAutofit/>
          </a:bodyPr>
          <a:lstStyle/>
          <a:p>
            <a:r>
              <a:rPr lang="en-US" sz="1800" dirty="0" smtClean="0"/>
              <a:t>When using mean to determine anomaly, areas in a tight gradient will have higher spread than other cases.</a:t>
            </a:r>
          </a:p>
          <a:p>
            <a:r>
              <a:rPr lang="en-US" sz="1800" dirty="0" smtClean="0"/>
              <a:t>To account for this, testing a gradient based anomaly by taking the magnitude of the gradient at each point</a:t>
            </a:r>
          </a:p>
          <a:p>
            <a:r>
              <a:rPr lang="en-US" sz="1800" dirty="0" smtClean="0"/>
              <a:t>Pictured: 05 Jan 1996 00z 72h valid 00z 08 Jan 1996 (Reforecast2)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t="6115" r="19480"/>
          <a:stretch/>
        </p:blipFill>
        <p:spPr>
          <a:xfrm>
            <a:off x="781920" y="3089545"/>
            <a:ext cx="3206554" cy="3863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9962" y="929228"/>
            <a:ext cx="42902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Standardized Gradient Anomaly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39962" y="950389"/>
            <a:ext cx="42902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Standardized Spread Anomaly (Gradient)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2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3" y="1236307"/>
            <a:ext cx="5734234" cy="573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Linear Weighted 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338439" cy="4351338"/>
          </a:xfrm>
        </p:spPr>
        <p:txBody>
          <a:bodyPr/>
          <a:lstStyle/>
          <a:p>
            <a:r>
              <a:rPr lang="en-US" dirty="0" smtClean="0"/>
              <a:t>We can combine the strengths of both standardized spread anomalies (MSLP and gradient) by using a linear weighted average.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708"/>
            <a:ext cx="5111381" cy="39497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5810" r="5741" b="7854"/>
          <a:stretch/>
        </p:blipFill>
        <p:spPr>
          <a:xfrm>
            <a:off x="3693218" y="479685"/>
            <a:ext cx="5530988" cy="3839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3096"/>
            <a:ext cx="7886700" cy="1325563"/>
          </a:xfrm>
        </p:spPr>
        <p:txBody>
          <a:bodyPr/>
          <a:lstStyle/>
          <a:p>
            <a:r>
              <a:rPr lang="en-US" dirty="0" smtClean="0"/>
              <a:t>Case 2: 27 Jan 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407" r="6364" b="7048"/>
          <a:stretch/>
        </p:blipFill>
        <p:spPr>
          <a:xfrm>
            <a:off x="3693218" y="3724865"/>
            <a:ext cx="5523444" cy="39307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0118" y="1210335"/>
            <a:ext cx="1094873" cy="619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500mb </a:t>
            </a:r>
            <a:r>
              <a:rPr lang="en-US" sz="2000" dirty="0" err="1" smtClean="0">
                <a:solidFill>
                  <a:schemeClr val="tx1"/>
                </a:solidFill>
              </a:rPr>
              <a:t>Hgts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70118" y="4318960"/>
            <a:ext cx="942474" cy="48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MSLP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859" y="720836"/>
            <a:ext cx="352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Taken from ESRL PSD Reanalysis 0.3x0.3 degree 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149" y="5716370"/>
            <a:ext cx="1235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From NESIS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935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-216" r="18343" b="216"/>
          <a:stretch/>
        </p:blipFill>
        <p:spPr>
          <a:xfrm>
            <a:off x="0" y="1243224"/>
            <a:ext cx="4453247" cy="548641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" b="-1843"/>
          <a:stretch/>
        </p:blipFill>
        <p:spPr>
          <a:xfrm>
            <a:off x="4430228" y="1438474"/>
            <a:ext cx="4646905" cy="529531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80" y="1475400"/>
            <a:ext cx="4690753" cy="51888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r="16883"/>
          <a:stretch/>
        </p:blipFill>
        <p:spPr>
          <a:xfrm>
            <a:off x="4386380" y="1243224"/>
            <a:ext cx="4643252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151" y="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96h Forecast Valid 0000 UTC 27 Jan 2015</a:t>
            </a:r>
            <a:br>
              <a:rPr lang="en-US" dirty="0" smtClean="0"/>
            </a:br>
            <a:r>
              <a:rPr lang="en-US" sz="2700" dirty="0" smtClean="0"/>
              <a:t>Standardized spread results more than climatology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09200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5" r="19804"/>
          <a:stretch/>
        </p:blipFill>
        <p:spPr>
          <a:xfrm>
            <a:off x="106878" y="1243584"/>
            <a:ext cx="4263241" cy="548641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42" y="1537146"/>
            <a:ext cx="4650654" cy="512194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48" y="1565846"/>
            <a:ext cx="4807824" cy="512194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99" y="1489870"/>
            <a:ext cx="4453539" cy="5216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r="15747"/>
          <a:stretch/>
        </p:blipFill>
        <p:spPr>
          <a:xfrm>
            <a:off x="4351315" y="1243584"/>
            <a:ext cx="4868885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48h </a:t>
            </a:r>
            <a:r>
              <a:rPr lang="en-US" dirty="0"/>
              <a:t>Forecast Valid 0000 UTC 27 Jan </a:t>
            </a:r>
            <a:r>
              <a:rPr lang="en-US" dirty="0" smtClean="0"/>
              <a:t>2015</a:t>
            </a:r>
            <a:br>
              <a:rPr lang="en-US" dirty="0" smtClean="0"/>
            </a:br>
            <a:r>
              <a:rPr lang="en-US" sz="2700" dirty="0"/>
              <a:t>Standardized spread results more than climatology</a:t>
            </a:r>
            <a:r>
              <a:rPr lang="en-US" sz="2700" dirty="0" smtClean="0"/>
              <a:t>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0599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eathernj.wpengine.netdna-cdn.com/wp-content/uploads/2014/10/2010-02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7532"/>
            <a:ext cx="4863347" cy="37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ot produced from NCEP/NARR datas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22601" r="6476" b="6474"/>
          <a:stretch/>
        </p:blipFill>
        <p:spPr bwMode="auto">
          <a:xfrm>
            <a:off x="3843031" y="514653"/>
            <a:ext cx="5300969" cy="35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46" y="3391710"/>
            <a:ext cx="5493663" cy="300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2440" y="-35360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Case </a:t>
            </a:r>
            <a:r>
              <a:rPr lang="en-US" b="1" dirty="0" smtClean="0"/>
              <a:t>3: </a:t>
            </a:r>
            <a:r>
              <a:rPr lang="en-US" b="1" dirty="0" smtClean="0"/>
              <a:t>11 February 2010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46859" y="720836"/>
            <a:ext cx="352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Taken from ESRL PSD Reanalysis 0.3x0.3 degree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5168" y="5576573"/>
            <a:ext cx="1235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From NESIS</a:t>
            </a: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4186990" y="662141"/>
            <a:ext cx="1094873" cy="619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500mb </a:t>
            </a:r>
            <a:r>
              <a:rPr lang="en-US" sz="2000" dirty="0" err="1" smtClean="0">
                <a:solidFill>
                  <a:schemeClr val="tx1"/>
                </a:solidFill>
              </a:rPr>
              <a:t>Hgts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4963" y="8055328"/>
            <a:ext cx="942474" cy="48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MSLP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60190" y="3477312"/>
            <a:ext cx="942474" cy="48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MSLP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r="17121"/>
          <a:stretch/>
        </p:blipFill>
        <p:spPr>
          <a:xfrm>
            <a:off x="4407408" y="1243584"/>
            <a:ext cx="4631376" cy="5486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5" r="19481"/>
          <a:stretch/>
        </p:blipFill>
        <p:spPr>
          <a:xfrm>
            <a:off x="0" y="1243584"/>
            <a:ext cx="4286992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151" y="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96h Forecast Valid 0000 UTC 11 Feb 2010</a:t>
            </a:r>
            <a:br>
              <a:rPr lang="en-US" dirty="0" smtClean="0"/>
            </a:br>
            <a:r>
              <a:rPr lang="en-US" sz="2700" dirty="0" smtClean="0"/>
              <a:t>Standardized spread results </a:t>
            </a:r>
            <a:r>
              <a:rPr lang="en-US" sz="2700" dirty="0" smtClean="0"/>
              <a:t>slightly lower than </a:t>
            </a:r>
            <a:r>
              <a:rPr lang="en-US" sz="2700" dirty="0" smtClean="0"/>
              <a:t>climatology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125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6" r="19317"/>
          <a:stretch/>
        </p:blipFill>
        <p:spPr>
          <a:xfrm>
            <a:off x="0" y="1243584"/>
            <a:ext cx="4298866" cy="5486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r="17045"/>
          <a:stretch/>
        </p:blipFill>
        <p:spPr>
          <a:xfrm>
            <a:off x="4407408" y="1243584"/>
            <a:ext cx="4655127" cy="548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151" y="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48h Forecast Valid 0000 UTC 11 Feb 2010 </a:t>
            </a:r>
            <a:br>
              <a:rPr lang="en-US" dirty="0" smtClean="0"/>
            </a:br>
            <a:r>
              <a:rPr lang="en-US" sz="2700" dirty="0"/>
              <a:t>Standardized spread results </a:t>
            </a:r>
            <a:r>
              <a:rPr lang="en-US" sz="2700" dirty="0" smtClean="0"/>
              <a:t>slightly lower than </a:t>
            </a:r>
            <a:r>
              <a:rPr lang="en-US" sz="2700" dirty="0"/>
              <a:t>climatology</a:t>
            </a:r>
          </a:p>
        </p:txBody>
      </p:sp>
    </p:spTree>
    <p:extLst>
      <p:ext uri="{BB962C8B-B14F-4D97-AF65-F5344CB8AC3E}">
        <p14:creationId xmlns:p14="http://schemas.microsoft.com/office/powerpoint/2010/main" val="42567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340"/>
            <a:ext cx="7886700" cy="1325563"/>
          </a:xfrm>
        </p:spPr>
        <p:txBody>
          <a:bodyPr/>
          <a:lstStyle/>
          <a:p>
            <a:r>
              <a:rPr lang="en-US" dirty="0" smtClean="0"/>
              <a:t>Using the Tool With the Current GEFS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2303"/>
            <a:ext cx="7886700" cy="2256697"/>
          </a:xfrm>
        </p:spPr>
        <p:txBody>
          <a:bodyPr/>
          <a:lstStyle/>
          <a:p>
            <a:r>
              <a:rPr lang="en-US" dirty="0" smtClean="0"/>
              <a:t>Reforecast consists of 10 members – real time GEFS contains 20 members + control.</a:t>
            </a:r>
          </a:p>
          <a:p>
            <a:r>
              <a:rPr lang="en-US" dirty="0" smtClean="0"/>
              <a:t>Slight differences exist but aren’t conflicting</a:t>
            </a:r>
          </a:p>
          <a:p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4" y="3818728"/>
            <a:ext cx="2790986" cy="30677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4070" y="2995841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Reforecast MSLP, 0000 UTC 24 Jan 2015 72h Valid 0000 UTC 27 Jan 2015</a:t>
            </a:r>
            <a:endParaRPr lang="en-US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65" y="3818728"/>
            <a:ext cx="2871716" cy="3067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2715" y="2995841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Retrospective GEFS MSLP, 0000 UTC 24 Jan 2015 72h Valid 0000 UTC 27 Jan 2015</a:t>
            </a:r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 b="-1"/>
          <a:stretch/>
        </p:blipFill>
        <p:spPr>
          <a:xfrm>
            <a:off x="6061581" y="3875519"/>
            <a:ext cx="2889710" cy="3044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71106" y="2962732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Absolute Difference, 0000 UTC 24 Jan 2015 72h Valid 0000 UTC 27 Jan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Terminology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M-Climate: Refers to model climatology, or how a model forecasts during a certain seasonal period at a certain forecast hour.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Anomaly: F-C</a:t>
                </a:r>
                <a:r>
                  <a:rPr lang="en-US" baseline="-25000" dirty="0" smtClean="0"/>
                  <a:t>m</a:t>
                </a:r>
                <a:r>
                  <a:rPr lang="en-US" dirty="0" smtClean="0"/>
                  <a:t>, or the difference between the forecast and M-Climate at each grid point.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Standardized anomaly or z-score (SA): F-C</a:t>
                </a:r>
                <a:r>
                  <a:rPr lang="en-US" baseline="-25000" dirty="0" smtClean="0"/>
                  <a:t>m</a:t>
                </a:r>
                <a:r>
                  <a:rPr lang="en-US" dirty="0" smtClean="0"/>
                  <a:t>/</a:t>
                </a:r>
                <a:r>
                  <a:rPr lang="el-GR" dirty="0" smtClean="0"/>
                  <a:t>σ</a:t>
                </a:r>
                <a:r>
                  <a:rPr lang="en-US" dirty="0" smtClean="0"/>
                  <a:t>, difference of forecast and m-climate at each grid point normalized by m-climate standard deviation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LWA: Linear weighed average, for the purposes of this presentation:</a:t>
                </a:r>
              </a:p>
              <a:p>
                <a:pPr marL="914400" lvl="2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𝐿𝑊𝐴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914400" lvl="2" indent="0">
                  <a:spcAft>
                    <a:spcPts val="1200"/>
                  </a:spcAft>
                  <a:buNone/>
                </a:pPr>
                <a:r>
                  <a:rPr lang="en-US" dirty="0" smtClean="0"/>
                  <a:t>Where A is standardized gradient anomaly and B is standardized total pressure anomaly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50" t="-2801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0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12hr Forecast Valid 0000 UTC 4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18hr Forecast Valid 0600 UTC 4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24hr Forecast Valid 1200 UTC 4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30hr Forecast Valid 1800 UTC 4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6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36hr Forecast Valid 0000 UTC 5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42hr Forecast Valid 0600 UTC 5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48hr Forecast Valid 1200 UTC 5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54hr Forecast Valid 1800 UTC 5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60hr Forecast Valid 0000 UTC 6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66hr Forecast Valid 0600 UTC 6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0948" y="1690689"/>
            <a:ext cx="400651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Mean anomaly can show how anomalous a forecast is but…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Is the model spread for that forecast greater or less than normal for the SA? </a:t>
            </a:r>
          </a:p>
          <a:p>
            <a:endParaRPr lang="en-US" sz="2200" b="1" dirty="0"/>
          </a:p>
          <a:p>
            <a:r>
              <a:rPr lang="en-US" sz="2200" b="1" dirty="0" smtClean="0"/>
              <a:t>If the spread is less than normal this should translate to greater confidence.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Pictured: SA of </a:t>
            </a:r>
            <a:r>
              <a:rPr lang="en-US" sz="2200" dirty="0" smtClean="0"/>
              <a:t>48h </a:t>
            </a:r>
            <a:r>
              <a:rPr lang="en-US" sz="2200" dirty="0"/>
              <a:t>GEFS mean </a:t>
            </a:r>
            <a:r>
              <a:rPr lang="en-US" sz="2200" dirty="0" smtClean="0"/>
              <a:t>forecast (using M-Climate) </a:t>
            </a:r>
            <a:r>
              <a:rPr lang="en-US" sz="2200" dirty="0"/>
              <a:t>valid </a:t>
            </a:r>
            <a:r>
              <a:rPr lang="en-US" sz="2200" dirty="0" smtClean="0"/>
              <a:t>27 </a:t>
            </a:r>
            <a:r>
              <a:rPr lang="en-US" sz="2200" dirty="0"/>
              <a:t>Jan </a:t>
            </a:r>
            <a:r>
              <a:rPr lang="en-US" sz="2200" dirty="0" smtClean="0"/>
              <a:t>2015, 0000 UTC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6" r="7179"/>
          <a:stretch/>
        </p:blipFill>
        <p:spPr>
          <a:xfrm>
            <a:off x="4367464" y="1350337"/>
            <a:ext cx="4440208" cy="51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72hr Forecast Valid 1200 UTC 6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78hr Forecast Valid 1800 UTC 6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84hr Forecast Valid 0000 UTC 7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90hr Forecast Valid 0600 UTC 7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96hr Forecast Valid 1200 UTC 7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24" name="Picture 23">
            <a:hlinkClick r:id="" action="ppaction://noaction" highlightClick="1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102hr Forecast Valid 1800 UTC 7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108hr Forecast Valid 0000 UTC 8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2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114hr Forecast Valid 0600 UTC 8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371600"/>
            <a:ext cx="7315215" cy="5486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8750"/>
          <a:stretch/>
        </p:blipFill>
        <p:spPr>
          <a:xfrm>
            <a:off x="151410" y="1371589"/>
            <a:ext cx="4343400" cy="5486411"/>
          </a:xfrm>
          <a:prstGeom prst="actionButtonBlank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51460" y="1766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Real Time GEFS Example, 3 Mar 2016 1200 UTC 120hr Forecast Valid 1200 UTC 8 Mar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8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20" y="132783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91" y="1376428"/>
            <a:ext cx="8323681" cy="4958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tool shows promise towards being able to determine large spread vs small spread days relative to the M-Climate of similar anomalies.</a:t>
            </a:r>
          </a:p>
          <a:p>
            <a:r>
              <a:rPr lang="en-US" dirty="0" smtClean="0"/>
              <a:t>Case studies illustrate that there can be relatively large differences in spread from storm to storm along the U.S. East Coast.</a:t>
            </a:r>
          </a:p>
          <a:p>
            <a:r>
              <a:rPr lang="en-US" dirty="0" smtClean="0"/>
              <a:t>There is a benefit to combining the spread climatology by using gradient anomaly and total pressure anomaly from the Reforecast</a:t>
            </a:r>
          </a:p>
          <a:p>
            <a:pPr marL="0" indent="0" algn="ctr">
              <a:buNone/>
            </a:pPr>
            <a:r>
              <a:rPr lang="en-US" sz="3600" b="1" dirty="0" smtClean="0"/>
              <a:t>Future Work</a:t>
            </a:r>
            <a:endParaRPr lang="en-US" dirty="0" smtClean="0"/>
          </a:p>
          <a:p>
            <a:r>
              <a:rPr lang="en-US" dirty="0" smtClean="0"/>
              <a:t>More variables </a:t>
            </a:r>
            <a:r>
              <a:rPr lang="en-US" dirty="0"/>
              <a:t>(varying geopotential heights, winds, 700hPa RH)</a:t>
            </a:r>
          </a:p>
          <a:p>
            <a:r>
              <a:rPr lang="en-US" dirty="0" smtClean="0"/>
              <a:t>Clean </a:t>
            </a:r>
            <a:r>
              <a:rPr lang="en-US" dirty="0"/>
              <a:t>up code and refine to be included on a webpage (perhaps ESAT page with help of </a:t>
            </a:r>
            <a:r>
              <a:rPr lang="en-US" dirty="0" smtClean="0"/>
              <a:t>WPC)</a:t>
            </a:r>
          </a:p>
        </p:txBody>
      </p:sp>
    </p:spTree>
    <p:extLst>
      <p:ext uri="{BB962C8B-B14F-4D97-AF65-F5344CB8AC3E}">
        <p14:creationId xmlns:p14="http://schemas.microsoft.com/office/powerpoint/2010/main" val="24271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r="19313"/>
          <a:stretch/>
        </p:blipFill>
        <p:spPr>
          <a:xfrm>
            <a:off x="4382541" y="1068779"/>
            <a:ext cx="4440665" cy="5605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5090" y="1239703"/>
            <a:ext cx="36103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This is the conventional way to view spread, calculated relative to the ensemble mean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 smtClean="0"/>
              <a:t>But, there is no prior knowledge incorporated to understand if this forecast is more or less predictable than other cyclones at this same forecast lead time. 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Pictured: </a:t>
            </a:r>
            <a:r>
              <a:rPr lang="en-US" sz="2200" dirty="0" smtClean="0"/>
              <a:t>48h GEFS ensemble mean (isobars) and spread (shaded) valid 27 </a:t>
            </a:r>
            <a:r>
              <a:rPr lang="en-US" sz="2200" dirty="0"/>
              <a:t>Jan </a:t>
            </a:r>
            <a:r>
              <a:rPr lang="en-US" sz="2200" dirty="0" smtClean="0"/>
              <a:t>2015 0000 UTC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34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590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Hamill, T. M., G.T. Bates, J. S. Whitaker, D. R. Murray, M. </a:t>
            </a:r>
            <a:r>
              <a:rPr lang="en-US" sz="2000" dirty="0" err="1" smtClean="0"/>
              <a:t>Fiorino</a:t>
            </a:r>
            <a:r>
              <a:rPr lang="en-US" sz="2000" dirty="0" smtClean="0"/>
              <a:t>, T. J. </a:t>
            </a:r>
            <a:r>
              <a:rPr lang="en-US" sz="2000" dirty="0" err="1" smtClean="0"/>
              <a:t>Galarneau</a:t>
            </a:r>
            <a:r>
              <a:rPr lang="en-US" sz="2000" dirty="0" smtClean="0"/>
              <a:t>, Y. Zhu, and W. </a:t>
            </a:r>
            <a:r>
              <a:rPr lang="en-US" sz="2000" dirty="0" err="1" smtClean="0"/>
              <a:t>Lapenta</a:t>
            </a:r>
            <a:r>
              <a:rPr lang="en-US" sz="2000" dirty="0" smtClean="0"/>
              <a:t>, 2013: NOAA’s Second­ Generation Global Medium­ Range Ensemble Forecast Dataset. Bull. Amer. Meteor. Soc., 94​, 1553­1565.</a:t>
            </a:r>
          </a:p>
          <a:p>
            <a:r>
              <a:rPr lang="en-US" sz="2000" dirty="0" smtClean="0"/>
              <a:t>Anticipating </a:t>
            </a:r>
            <a:r>
              <a:rPr lang="en-US" sz="2000" dirty="0"/>
              <a:t>a Rare Event Utilizing Forecast Anomalies and a Situational Awareness </a:t>
            </a:r>
            <a:r>
              <a:rPr lang="en-US" sz="2000" dirty="0" smtClean="0"/>
              <a:t>Display, </a:t>
            </a:r>
            <a:r>
              <a:rPr lang="en-US" sz="2000" dirty="0"/>
              <a:t>The Western U.S. Storms of 18–23 January </a:t>
            </a:r>
            <a:r>
              <a:rPr lang="en-US" sz="2000" dirty="0" smtClean="0"/>
              <a:t>2010. Randy Graham, </a:t>
            </a:r>
            <a:r>
              <a:rPr lang="en-US" sz="2000" dirty="0"/>
              <a:t>Trevor Alcott, Nanette </a:t>
            </a:r>
            <a:r>
              <a:rPr lang="en-US" sz="2000" dirty="0" err="1"/>
              <a:t>Hosenfeld</a:t>
            </a:r>
            <a:r>
              <a:rPr lang="en-US" sz="2000" dirty="0"/>
              <a:t>, and Richard </a:t>
            </a:r>
            <a:r>
              <a:rPr lang="en-US" sz="2000" dirty="0" err="1" smtClean="0"/>
              <a:t>Grumm</a:t>
            </a:r>
            <a:r>
              <a:rPr lang="en-US" sz="2000" dirty="0" smtClean="0"/>
              <a:t>. Bull. Amer. Meteor. </a:t>
            </a:r>
            <a:r>
              <a:rPr lang="en-US" sz="2000" dirty="0"/>
              <a:t>Soc. BAMS-D-11-00181.1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0182" y="40012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/>
              <a:t>Questions?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416" y="5159187"/>
            <a:ext cx="7886700" cy="154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Taylor.Mandelbaum@stonybrook.edu</a:t>
            </a: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Motivational 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23" y="1450432"/>
            <a:ext cx="8136354" cy="5191000"/>
          </a:xfrm>
        </p:spPr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/>
              <a:t>we use the model climate to calculate the climatological spread for more anomalous weather events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</a:p>
          <a:p>
            <a:r>
              <a:rPr lang="en-US" dirty="0" smtClean="0"/>
              <a:t>Can </a:t>
            </a:r>
            <a:r>
              <a:rPr lang="en-US" dirty="0"/>
              <a:t>one use this climatological spread to determine how anomalous the spread may be for a particular forecast and </a:t>
            </a:r>
            <a:r>
              <a:rPr lang="en-US" dirty="0" smtClean="0"/>
              <a:t>location?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we best communicate these spread anomalies?</a:t>
            </a:r>
          </a:p>
        </p:txBody>
      </p:sp>
    </p:spTree>
    <p:extLst>
      <p:ext uri="{BB962C8B-B14F-4D97-AF65-F5344CB8AC3E}">
        <p14:creationId xmlns:p14="http://schemas.microsoft.com/office/powerpoint/2010/main" val="6980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Methodology: How the tool is constructed</a:t>
            </a:r>
          </a:p>
          <a:p>
            <a:r>
              <a:rPr lang="en-US" sz="3200" dirty="0" smtClean="0"/>
              <a:t>Show three cases as examples: One with large spread, another with smaller spread, and a recent case using the operational GEFS</a:t>
            </a:r>
          </a:p>
          <a:p>
            <a:r>
              <a:rPr lang="en-US" sz="3200" dirty="0" smtClean="0"/>
              <a:t>Future work: what can be done to help improve the tool, different variables, how can operational forecasters best utilize it, </a:t>
            </a:r>
            <a:r>
              <a:rPr lang="en-US" sz="3200" dirty="0" err="1" smtClean="0"/>
              <a:t>etc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38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Datasets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769" y="1035494"/>
            <a:ext cx="3968975" cy="5571961"/>
          </a:xfrm>
        </p:spPr>
        <p:txBody>
          <a:bodyPr>
            <a:noAutofit/>
          </a:bodyPr>
          <a:lstStyle/>
          <a:p>
            <a:r>
              <a:rPr lang="en-US" sz="2100" dirty="0" smtClean="0"/>
              <a:t>GEFS Reforecast2 from ESRL every 6-h from Nov 1985 to March 2015.</a:t>
            </a:r>
          </a:p>
          <a:p>
            <a:r>
              <a:rPr lang="en-US" sz="2100" dirty="0" smtClean="0"/>
              <a:t>Create M-Climates for the winter (December-February) season.</a:t>
            </a:r>
          </a:p>
          <a:p>
            <a:r>
              <a:rPr lang="en-US" sz="2100" dirty="0" smtClean="0"/>
              <a:t>Obtain </a:t>
            </a:r>
            <a:r>
              <a:rPr lang="en-US" sz="2100" dirty="0" err="1"/>
              <a:t>e</a:t>
            </a:r>
            <a:r>
              <a:rPr lang="en-US" sz="2100" dirty="0" err="1" smtClean="0"/>
              <a:t>ns</a:t>
            </a:r>
            <a:r>
              <a:rPr lang="en-US" sz="2100" dirty="0" smtClean="0"/>
              <a:t> mean + spread taken from GEFS Reforecast2.</a:t>
            </a:r>
          </a:p>
          <a:p>
            <a:r>
              <a:rPr lang="en-US" sz="2100" dirty="0" smtClean="0"/>
              <a:t>Create array for each day, centered about 21 day window on CONUS grid. For 1985-2015, each array is (630,30,63).</a:t>
            </a:r>
          </a:p>
          <a:p>
            <a:r>
              <a:rPr lang="en-US" sz="2100" dirty="0" smtClean="0"/>
              <a:t>Each forecast hour given unique array (0z, 3z, 24z, 168z…).</a:t>
            </a:r>
            <a:endParaRPr lang="en-US" sz="2100" dirty="0"/>
          </a:p>
          <a:p>
            <a:r>
              <a:rPr lang="en-US" sz="2100" dirty="0" smtClean="0"/>
              <a:t>Use M-Climate to determine spread anomaly in GEFS.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52" t="16026" r="4278" b="32183"/>
          <a:stretch/>
        </p:blipFill>
        <p:spPr>
          <a:xfrm>
            <a:off x="4351377" y="1146629"/>
            <a:ext cx="4555699" cy="2454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813" t="18450" r="25558" b="23110"/>
          <a:stretch/>
        </p:blipFill>
        <p:spPr>
          <a:xfrm>
            <a:off x="4705647" y="3561962"/>
            <a:ext cx="3022934" cy="30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Method to Obtain Standardized Spread Anomaly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15754"/>
              </p:ext>
            </p:extLst>
          </p:nvPr>
        </p:nvGraphicFramePr>
        <p:xfrm>
          <a:off x="107156" y="1856794"/>
          <a:ext cx="8929688" cy="369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156" y="5766816"/>
            <a:ext cx="89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*Alternatively, can use gradient in place of mean (coming up soon…)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85149" y="-326876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Case 1: 8 January 1996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1516" y="625528"/>
            <a:ext cx="3233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ESRL PSD Reanalysis 0.3x0.3 degree dataset</a:t>
            </a:r>
          </a:p>
          <a:p>
            <a:endParaRPr lang="en-US" dirty="0"/>
          </a:p>
          <a:p>
            <a:r>
              <a:rPr lang="en-US" dirty="0"/>
              <a:t>Strong offshore low which developed into a nor’easter – how confident was GEFS relative to storms of similar magnitude?</a:t>
            </a:r>
          </a:p>
        </p:txBody>
      </p:sp>
      <p:pic>
        <p:nvPicPr>
          <p:cNvPr id="2052" name="Picture 4" descr="http://weathernj.wpengine.netdna-cdn.com/wp-content/uploads/2014/10/1996-01-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517" y="2562019"/>
            <a:ext cx="4857926" cy="37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4131" y="6268453"/>
            <a:ext cx="14646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From NESIS</a:t>
            </a:r>
            <a:endParaRPr lang="en-US" sz="1350" dirty="0"/>
          </a:p>
        </p:txBody>
      </p:sp>
      <p:pic>
        <p:nvPicPr>
          <p:cNvPr id="1026" name="Picture 2" descr="Plot produced from NCEP/NARR datas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3" t="22327" r="6315"/>
          <a:stretch/>
        </p:blipFill>
        <p:spPr bwMode="auto">
          <a:xfrm>
            <a:off x="3982453" y="517696"/>
            <a:ext cx="5186664" cy="37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ot produced from NCEP/NARR datase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22371" r="5825" b="5710"/>
          <a:stretch/>
        </p:blipFill>
        <p:spPr bwMode="auto">
          <a:xfrm>
            <a:off x="3977852" y="3237447"/>
            <a:ext cx="5266046" cy="34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60190" y="3477312"/>
            <a:ext cx="942474" cy="48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MSLP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1242" y="664853"/>
            <a:ext cx="1094873" cy="619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500mb </a:t>
            </a:r>
            <a:r>
              <a:rPr lang="en-US" sz="2000" dirty="0" err="1" smtClean="0">
                <a:solidFill>
                  <a:schemeClr val="tx1"/>
                </a:solidFill>
              </a:rPr>
              <a:t>Hgts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10382</TotalTime>
  <Words>1397</Words>
  <Application>Microsoft Office PowerPoint</Application>
  <PresentationFormat>On-screen Show (4:3)</PresentationFormat>
  <Paragraphs>123</Paragraphs>
  <Slides>40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Using Model Climatology to Develop a Confidence Metric</vt:lpstr>
      <vt:lpstr>Terminology</vt:lpstr>
      <vt:lpstr>Motivation</vt:lpstr>
      <vt:lpstr>Motivation</vt:lpstr>
      <vt:lpstr>Motivational Questions</vt:lpstr>
      <vt:lpstr>Outline</vt:lpstr>
      <vt:lpstr>Datasets</vt:lpstr>
      <vt:lpstr>Method to Obtain Standardized Spread Anomaly</vt:lpstr>
      <vt:lpstr>Case 1: 8 January 1996</vt:lpstr>
      <vt:lpstr>Using Mean Pressure Anomaly </vt:lpstr>
      <vt:lpstr>Using Gradient Anomaly</vt:lpstr>
      <vt:lpstr>Using a Linear Weighted Average</vt:lpstr>
      <vt:lpstr>Case 2: 27 Jan 2015</vt:lpstr>
      <vt:lpstr>96h Forecast Valid 0000 UTC 27 Jan 2015 Standardized spread results more than climatology </vt:lpstr>
      <vt:lpstr>48h Forecast Valid 0000 UTC 27 Jan 2015 Standardized spread results more than climatology </vt:lpstr>
      <vt:lpstr>Case 3: 11 February 2010</vt:lpstr>
      <vt:lpstr>96h Forecast Valid 0000 UTC 11 Feb 2010 Standardized spread results slightly lower than climatology </vt:lpstr>
      <vt:lpstr>48h Forecast Valid 0000 UTC 11 Feb 2010  Standardized spread results slightly lower than climatology</vt:lpstr>
      <vt:lpstr>Using the Tool With the Current GEFS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Model Climatology to Develop a Confidence Metric</dc:title>
  <dc:creator>Taylor</dc:creator>
  <cp:lastModifiedBy>Taylor</cp:lastModifiedBy>
  <cp:revision>149</cp:revision>
  <dcterms:created xsi:type="dcterms:W3CDTF">2015-10-22T20:21:32Z</dcterms:created>
  <dcterms:modified xsi:type="dcterms:W3CDTF">2016-03-04T23:51:59Z</dcterms:modified>
</cp:coreProperties>
</file>